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2"/>
  </p:notesMasterIdLst>
  <p:sldIdLst>
    <p:sldId id="256" r:id="rId2"/>
    <p:sldId id="264" r:id="rId3"/>
    <p:sldId id="257" r:id="rId4"/>
    <p:sldId id="265" r:id="rId5"/>
    <p:sldId id="258" r:id="rId6"/>
    <p:sldId id="259" r:id="rId7"/>
    <p:sldId id="260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1210" y="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B45440-1DC1-44AE-AA06-B63B8F152DAE}" type="datetimeFigureOut">
              <a:rPr lang="en-AU" smtClean="0"/>
              <a:t>17/11/2011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93A5E3-CFAD-497A-8246-B473974ED25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97855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3A5E3-CFAD-497A-8246-B473974ED253}" type="slidenum">
              <a:rPr lang="en-AU" smtClean="0"/>
              <a:t>10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798294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73157"/>
            <a:ext cx="7772400" cy="1470025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7716" y="2643182"/>
            <a:ext cx="6670366" cy="1752600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CD3BF-9940-4B83-BEED-67DF109F905F}" type="datetimeFigureOut">
              <a:rPr lang="en-US" smtClean="0"/>
              <a:t>11/17/2011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973E0-2A20-4465-A765-3A1B1B2362C6}" type="slidenum">
              <a:rPr lang="en-AU" smtClean="0"/>
              <a:t>‹#›</a:t>
            </a:fld>
            <a:endParaRPr lang="en-A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CD3BF-9940-4B83-BEED-67DF109F905F}" type="datetimeFigureOut">
              <a:rPr lang="en-US" smtClean="0"/>
              <a:t>11/17/2011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973E0-2A20-4465-A765-3A1B1B2362C6}" type="slidenum">
              <a:rPr lang="en-AU" smtClean="0"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43768" y="274639"/>
            <a:ext cx="1543032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61513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CD3BF-9940-4B83-BEED-67DF109F905F}" type="datetimeFigureOut">
              <a:rPr lang="en-US" smtClean="0"/>
              <a:t>11/17/2011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973E0-2A20-4465-A765-3A1B1B2362C6}" type="slidenum">
              <a:rPr lang="en-AU" smtClean="0"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CD3BF-9940-4B83-BEED-67DF109F905F}" type="datetimeFigureOut">
              <a:rPr lang="en-US" smtClean="0"/>
              <a:t>11/17/2011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973E0-2A20-4465-A765-3A1B1B2362C6}" type="slidenum">
              <a:rPr lang="en-AU" smtClean="0"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924181"/>
            <a:ext cx="7772400" cy="1362075"/>
          </a:xfrm>
        </p:spPr>
        <p:txBody>
          <a:bodyPr anchor="t"/>
          <a:lstStyle>
            <a:lvl1pPr algn="l">
              <a:defRPr sz="4400" b="0" cap="all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42874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CD3BF-9940-4B83-BEED-67DF109F905F}" type="datetimeFigureOut">
              <a:rPr lang="en-US" smtClean="0"/>
              <a:t>11/17/2011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973E0-2A20-4465-A765-3A1B1B2362C6}" type="slidenum">
              <a:rPr lang="en-AU" smtClean="0"/>
              <a:t>‹#›</a:t>
            </a:fld>
            <a:endParaRPr lang="en-A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CD3BF-9940-4B83-BEED-67DF109F905F}" type="datetimeFigureOut">
              <a:rPr lang="en-US" smtClean="0"/>
              <a:t>11/17/2011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973E0-2A20-4465-A765-3A1B1B2362C6}" type="slidenum">
              <a:rPr lang="en-AU" smtClean="0"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CD3BF-9940-4B83-BEED-67DF109F905F}" type="datetimeFigureOut">
              <a:rPr lang="en-US" smtClean="0"/>
              <a:t>11/17/2011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973E0-2A20-4465-A765-3A1B1B2362C6}" type="slidenum">
              <a:rPr lang="en-AU" smtClean="0"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CD3BF-9940-4B83-BEED-67DF109F905F}" type="datetimeFigureOut">
              <a:rPr lang="en-US" smtClean="0"/>
              <a:t>11/17/2011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973E0-2A20-4465-A765-3A1B1B2362C6}" type="slidenum">
              <a:rPr lang="en-AU" smtClean="0"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CD3BF-9940-4B83-BEED-67DF109F905F}" type="datetimeFigureOut">
              <a:rPr lang="en-US" smtClean="0"/>
              <a:t>11/17/2011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973E0-2A20-4465-A765-3A1B1B2362C6}" type="slidenum">
              <a:rPr lang="en-AU" smtClean="0"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382" y="1071546"/>
            <a:ext cx="5111750" cy="50497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79083" y="1071546"/>
            <a:ext cx="3008313" cy="34290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CD3BF-9940-4B83-BEED-67DF109F905F}" type="datetimeFigureOut">
              <a:rPr lang="en-US" smtClean="0"/>
              <a:t>11/17/2011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973E0-2A20-4465-A765-3A1B1B2362C6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285728"/>
            <a:ext cx="8230993" cy="696626"/>
          </a:xfrm>
        </p:spPr>
        <p:txBody>
          <a:bodyPr anchor="ctr"/>
          <a:lstStyle>
            <a:lvl1pPr algn="ctr">
              <a:defRPr sz="36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24" y="642918"/>
            <a:ext cx="785818" cy="4572032"/>
          </a:xfrm>
        </p:spPr>
        <p:txBody>
          <a:bodyPr vert="eaVert" anchor="ctr"/>
          <a:lstStyle>
            <a:lvl1pPr algn="l">
              <a:defRPr sz="2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2922" y="541340"/>
            <a:ext cx="6415094" cy="5459428"/>
          </a:xfrm>
          <a:prstGeom prst="roundRect">
            <a:avLst>
              <a:gd name="adj" fmla="val 4800"/>
            </a:avLst>
          </a:prstGeom>
          <a:solidFill>
            <a:schemeClr val="accent1">
              <a:tint val="20000"/>
            </a:schemeClr>
          </a:solidFill>
          <a:ln w="38100">
            <a:gradFill flip="none"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tint val="20000"/>
                  </a:schemeClr>
                </a:gs>
              </a:gsLst>
              <a:lin ang="16200000" scaled="1"/>
              <a:tileRect/>
            </a:gradFill>
          </a:ln>
          <a:effectLst>
            <a:outerShdw blurRad="76200" dist="38100" dir="5400000" sx="100500" sy="100500" algn="tl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72330" y="1000108"/>
            <a:ext cx="914368" cy="4214842"/>
          </a:xfrm>
        </p:spPr>
        <p:txBody>
          <a:bodyPr vert="eaVert" anchor="ctr"/>
          <a:lstStyle>
            <a:lvl1pPr marL="0" indent="0" algn="ctr">
              <a:buNone/>
              <a:defRPr sz="1400"/>
            </a:lvl1pPr>
            <a:lvl2pPr marL="457200" indent="0" algn="ctr">
              <a:buNone/>
              <a:defRPr sz="1200"/>
            </a:lvl2pPr>
            <a:lvl3pPr marL="914400" indent="0" algn="ctr">
              <a:buNone/>
              <a:defRPr sz="1000"/>
            </a:lvl3pPr>
            <a:lvl4pPr marL="1371600" indent="0" algn="ctr">
              <a:buNone/>
              <a:defRPr sz="900"/>
            </a:lvl4pPr>
            <a:lvl5pPr marL="1828800" indent="0" algn="ctr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CD3BF-9940-4B83-BEED-67DF109F905F}" type="datetimeFigureOut">
              <a:rPr lang="en-US" smtClean="0"/>
              <a:t>11/17/2011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973E0-2A20-4465-A765-3A1B1B2362C6}" type="slidenum">
              <a:rPr lang="en-AU" smtClean="0"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13" cstate="print">
            <a:duotone>
              <a:schemeClr val="accent1"/>
              <a:srgbClr val="FFFFFF"/>
            </a:duotone>
            <a:lum bright="12000" contrast="40000"/>
          </a:blip>
          <a:stretch>
            <a:fillRect/>
          </a:stretch>
        </p:blipFill>
        <p:spPr>
          <a:xfrm>
            <a:off x="6667809" y="4915143"/>
            <a:ext cx="2476191" cy="194285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9"/>
          <p:cNvSpPr/>
          <p:nvPr/>
        </p:nvSpPr>
        <p:spPr>
          <a:xfrm>
            <a:off x="0" y="0"/>
            <a:ext cx="9144000" cy="7143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50000"/>
                  <a:hueMod val="100000"/>
                  <a:satMod val="250000"/>
                  <a:alpha val="0"/>
                </a:schemeClr>
              </a:gs>
              <a:gs pos="75000">
                <a:schemeClr val="accent1">
                  <a:tint val="80000"/>
                  <a:shade val="100000"/>
                  <a:hueMod val="100000"/>
                  <a:satMod val="375000"/>
                  <a:alpha val="20000"/>
                </a:schemeClr>
              </a:gs>
              <a:gs pos="100000">
                <a:schemeClr val="accent1">
                  <a:tint val="50000"/>
                  <a:shade val="100000"/>
                  <a:hueMod val="100000"/>
                  <a:satMod val="500000"/>
                </a:schemeClr>
              </a:gs>
            </a:gsLst>
            <a:lin ang="18900000" scaled="1"/>
            <a:tileRect/>
          </a:gradFill>
          <a:ln w="12700" cap="rnd" cmpd="sng" algn="ctr">
            <a:noFill/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11" name="Rectangle 10"/>
          <p:cNvSpPr/>
          <p:nvPr/>
        </p:nvSpPr>
        <p:spPr>
          <a:xfrm>
            <a:off x="0" y="40951"/>
            <a:ext cx="4572000" cy="7143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50000"/>
                  <a:hueMod val="100000"/>
                  <a:satMod val="250000"/>
                  <a:alpha val="0"/>
                </a:schemeClr>
              </a:gs>
              <a:gs pos="75000">
                <a:schemeClr val="accent1">
                  <a:tint val="80000"/>
                  <a:shade val="100000"/>
                  <a:hueMod val="100000"/>
                  <a:satMod val="375000"/>
                  <a:alpha val="5000"/>
                </a:schemeClr>
              </a:gs>
              <a:gs pos="100000">
                <a:schemeClr val="accent1">
                  <a:tint val="50000"/>
                  <a:shade val="100000"/>
                  <a:hueMod val="100000"/>
                  <a:satMod val="500000"/>
                  <a:alpha val="60000"/>
                </a:schemeClr>
              </a:gs>
            </a:gsLst>
            <a:lin ang="8100000" scaled="1"/>
            <a:tileRect/>
          </a:gradFill>
          <a:ln w="12700" cap="rnd" cmpd="sng" algn="ctr">
            <a:noFill/>
            <a:prstDash val="solid"/>
          </a:ln>
          <a:effectLst>
            <a:glow>
              <a:schemeClr val="accent1">
                <a:tint val="100000"/>
                <a:shade val="100000"/>
                <a:hueMod val="100000"/>
                <a:satMod val="100000"/>
              </a:schemeClr>
            </a:glow>
            <a:softEdge rad="127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4" cstate="print">
            <a:duotone>
              <a:schemeClr val="accent1"/>
              <a:srgbClr val="FFFFFF"/>
            </a:duotone>
            <a:lum bright="35000" contrast="40000"/>
          </a:blip>
          <a:stretch>
            <a:fillRect/>
          </a:stretch>
        </p:blipFill>
        <p:spPr>
          <a:xfrm>
            <a:off x="0" y="6420445"/>
            <a:ext cx="9144000" cy="43755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7CD3BF-9940-4B83-BEED-67DF109F905F}" type="datetimeFigureOut">
              <a:rPr lang="en-US" smtClean="0"/>
              <a:t>11/17/2011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8973E0-2A20-4465-A765-3A1B1B2362C6}" type="slidenum">
              <a:rPr lang="en-AU" smtClean="0"/>
              <a:t>‹#›</a:t>
            </a:fld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50000"/>
        <a:buFont typeface="Wingdings 2"/>
        <a:buChar char="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2"/>
        </a:buClr>
        <a:buSzPct val="50000"/>
        <a:buFont typeface="Wingdings 2"/>
        <a:buChar char="³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3"/>
        </a:buClr>
        <a:buSzPct val="60000"/>
        <a:buFont typeface="Wingdings 2"/>
        <a:buChar char="®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5"/>
        </a:buClr>
        <a:buSzPct val="45000"/>
        <a:buFont typeface="Wingdings 2"/>
        <a:buChar char="¯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AU" dirty="0" smtClean="0"/>
              <a:t>Language Analysis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57158" y="1052736"/>
            <a:ext cx="8229600" cy="5144865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AU" dirty="0" smtClean="0"/>
              <a:t>	</a:t>
            </a:r>
          </a:p>
          <a:p>
            <a:pPr>
              <a:buNone/>
            </a:pPr>
            <a:r>
              <a:rPr lang="en-AU" sz="4500" b="1" dirty="0" smtClean="0"/>
              <a:t>	For an language analysis where you compare two articles, you must follow a specific structure. You must have an: </a:t>
            </a:r>
          </a:p>
          <a:p>
            <a:pPr>
              <a:buNone/>
            </a:pPr>
            <a:r>
              <a:rPr lang="en-AU" sz="5100" u="sng" dirty="0" smtClean="0"/>
              <a:t>INTRODUCTION</a:t>
            </a:r>
          </a:p>
          <a:p>
            <a:pPr>
              <a:buNone/>
            </a:pPr>
            <a:r>
              <a:rPr lang="en-AU" sz="5100" dirty="0" smtClean="0"/>
              <a:t> – This is where you introduce the issue and source both articles.</a:t>
            </a:r>
          </a:p>
          <a:p>
            <a:pPr>
              <a:buNone/>
            </a:pPr>
            <a:r>
              <a:rPr lang="en-AU" sz="5100" u="sng" dirty="0" smtClean="0"/>
              <a:t>BODY</a:t>
            </a:r>
            <a:r>
              <a:rPr lang="en-AU" sz="5100" dirty="0" smtClean="0"/>
              <a:t> </a:t>
            </a:r>
          </a:p>
          <a:p>
            <a:pPr>
              <a:buNone/>
            </a:pPr>
            <a:r>
              <a:rPr lang="en-AU" sz="5100" dirty="0" smtClean="0"/>
              <a:t>– This is where four paragraphs looking at different aspects of both articles.</a:t>
            </a:r>
          </a:p>
          <a:p>
            <a:pPr>
              <a:buNone/>
            </a:pPr>
            <a:r>
              <a:rPr lang="en-AU" sz="5100" u="sng" dirty="0" smtClean="0"/>
              <a:t>CONCLUSION </a:t>
            </a:r>
          </a:p>
          <a:p>
            <a:pPr>
              <a:buNone/>
            </a:pPr>
            <a:r>
              <a:rPr lang="en-AU" sz="5100" dirty="0" smtClean="0"/>
              <a:t>– This is where you make your final statements. </a:t>
            </a:r>
          </a:p>
          <a:p>
            <a:pPr>
              <a:buNone/>
            </a:pPr>
            <a:endParaRPr lang="en-AU" sz="4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CONCLUSION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	</a:t>
            </a:r>
          </a:p>
          <a:p>
            <a:pPr>
              <a:buNone/>
            </a:pPr>
            <a:r>
              <a:rPr lang="en-AU" dirty="0" smtClean="0"/>
              <a:t>	This </a:t>
            </a:r>
            <a:r>
              <a:rPr lang="en-AU" dirty="0"/>
              <a:t>is where you discuss the overall effectiveness of the articles. What worked well and what didn't work so well. How well did </a:t>
            </a:r>
            <a:r>
              <a:rPr lang="en-AU" dirty="0" smtClean="0"/>
              <a:t>the articles </a:t>
            </a:r>
            <a:r>
              <a:rPr lang="en-AU" dirty="0"/>
              <a:t>achieve </a:t>
            </a:r>
            <a:r>
              <a:rPr lang="en-AU" dirty="0" smtClean="0"/>
              <a:t>their </a:t>
            </a:r>
            <a:r>
              <a:rPr lang="en-AU" dirty="0"/>
              <a:t>purpose? What </a:t>
            </a:r>
            <a:r>
              <a:rPr lang="en-AU" dirty="0" smtClean="0"/>
              <a:t>effects </a:t>
            </a:r>
            <a:r>
              <a:rPr lang="en-AU" dirty="0"/>
              <a:t>or </a:t>
            </a:r>
            <a:r>
              <a:rPr lang="en-AU" dirty="0" smtClean="0"/>
              <a:t>how did it impact the </a:t>
            </a:r>
            <a:r>
              <a:rPr lang="en-AU" dirty="0"/>
              <a:t>reader. Overall features that </a:t>
            </a:r>
            <a:r>
              <a:rPr lang="en-AU" dirty="0" smtClean="0"/>
              <a:t>allowed the articles to </a:t>
            </a:r>
            <a:r>
              <a:rPr lang="en-AU" smtClean="0"/>
              <a:t>be successful</a:t>
            </a:r>
            <a:r>
              <a:rPr lang="en-AU" dirty="0"/>
              <a:t>.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AU" dirty="0" smtClean="0"/>
              <a:t>Begin by giving </a:t>
            </a:r>
            <a:r>
              <a:rPr lang="en-AU" dirty="0"/>
              <a:t>a one line sentence outlining the background of the issue e.g. how it came about</a:t>
            </a:r>
            <a:r>
              <a:rPr lang="en-AU" dirty="0" smtClean="0"/>
              <a:t>. Then you source both articles</a:t>
            </a:r>
          </a:p>
          <a:p>
            <a:pPr marL="0" indent="0">
              <a:buNone/>
            </a:pPr>
            <a:r>
              <a:rPr lang="en-AU" b="1" dirty="0" smtClean="0"/>
              <a:t>ARTICLE A</a:t>
            </a:r>
          </a:p>
          <a:p>
            <a:pPr marL="0" indent="0">
              <a:buNone/>
            </a:pPr>
            <a:r>
              <a:rPr lang="en-AU" dirty="0" smtClean="0"/>
              <a:t>* </a:t>
            </a:r>
            <a:r>
              <a:rPr lang="en-AU" dirty="0"/>
              <a:t>Source - date and title of article, where it was published and form of piece.</a:t>
            </a:r>
          </a:p>
          <a:p>
            <a:pPr marL="0" indent="0">
              <a:buNone/>
            </a:pPr>
            <a:r>
              <a:rPr lang="en-AU" dirty="0"/>
              <a:t>* State the contention/stance.</a:t>
            </a:r>
          </a:p>
          <a:p>
            <a:pPr marL="0" indent="0">
              <a:buNone/>
            </a:pPr>
            <a:r>
              <a:rPr lang="en-AU" dirty="0" smtClean="0"/>
              <a:t>* What </a:t>
            </a:r>
            <a:r>
              <a:rPr lang="en-AU" dirty="0"/>
              <a:t>is the tone of the article and the effect of the tone</a:t>
            </a:r>
            <a:r>
              <a:rPr lang="en-AU" dirty="0" smtClean="0"/>
              <a:t>?</a:t>
            </a:r>
          </a:p>
          <a:p>
            <a:pPr marL="0" indent="0">
              <a:buNone/>
            </a:pPr>
            <a:r>
              <a:rPr lang="en-AU" dirty="0" smtClean="0"/>
              <a:t>* Who is the audience of the piece?</a:t>
            </a:r>
          </a:p>
          <a:p>
            <a:pPr>
              <a:buFont typeface="Arial" charset="0"/>
              <a:buChar char="•"/>
            </a:pPr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099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INTRODUCTION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AU" b="1" u="sng" dirty="0" smtClean="0"/>
              <a:t>ARTICLE B</a:t>
            </a:r>
          </a:p>
          <a:p>
            <a:pPr>
              <a:buNone/>
            </a:pPr>
            <a:r>
              <a:rPr lang="en-AU" dirty="0" smtClean="0"/>
              <a:t>* Source - date and title of article, where it was published and form of piece.</a:t>
            </a:r>
          </a:p>
          <a:p>
            <a:pPr>
              <a:buNone/>
            </a:pPr>
            <a:r>
              <a:rPr lang="en-AU" dirty="0" smtClean="0"/>
              <a:t>* State the contention/stance.</a:t>
            </a:r>
          </a:p>
          <a:p>
            <a:pPr>
              <a:buNone/>
            </a:pPr>
            <a:r>
              <a:rPr lang="en-AU" dirty="0" smtClean="0"/>
              <a:t>*What is the tone of the article and the effect of the tone</a:t>
            </a:r>
            <a:r>
              <a:rPr lang="en-AU" dirty="0"/>
              <a:t>? </a:t>
            </a:r>
            <a:endParaRPr lang="en-AU" dirty="0" smtClean="0"/>
          </a:p>
          <a:p>
            <a:pPr>
              <a:buNone/>
            </a:pPr>
            <a:r>
              <a:rPr lang="en-AU" dirty="0"/>
              <a:t>* Who is the audience of the piece?</a:t>
            </a:r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692696"/>
            <a:ext cx="8208912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800" b="1" dirty="0" smtClean="0"/>
              <a:t>There is an abbreviation that you could use to remind you what you must include in this section</a:t>
            </a:r>
            <a:r>
              <a:rPr lang="en-AU" sz="3600" b="1" dirty="0" smtClean="0"/>
              <a:t>: CATTFLAP</a:t>
            </a:r>
            <a:endParaRPr lang="en-AU" sz="3600" b="1" dirty="0"/>
          </a:p>
          <a:p>
            <a:pPr algn="ctr"/>
            <a:r>
              <a:rPr lang="en-AU" sz="3600" b="1" dirty="0" smtClean="0"/>
              <a:t>Contention</a:t>
            </a:r>
            <a:endParaRPr lang="en-AU" sz="3600" b="1" dirty="0"/>
          </a:p>
          <a:p>
            <a:pPr algn="ctr"/>
            <a:r>
              <a:rPr lang="en-AU" sz="3600" b="1" dirty="0"/>
              <a:t>Author</a:t>
            </a:r>
          </a:p>
          <a:p>
            <a:pPr algn="ctr"/>
            <a:r>
              <a:rPr lang="en-AU" sz="3600" b="1" dirty="0"/>
              <a:t>Title</a:t>
            </a:r>
          </a:p>
          <a:p>
            <a:pPr algn="ctr"/>
            <a:r>
              <a:rPr lang="en-AU" sz="3600" b="1" dirty="0"/>
              <a:t>Tone</a:t>
            </a:r>
          </a:p>
          <a:p>
            <a:pPr algn="ctr"/>
            <a:r>
              <a:rPr lang="en-AU" sz="3600" b="1" dirty="0"/>
              <a:t>Form </a:t>
            </a:r>
          </a:p>
          <a:p>
            <a:pPr algn="ctr"/>
            <a:r>
              <a:rPr lang="en-AU" sz="3600" b="1" dirty="0"/>
              <a:t>Language Tech.</a:t>
            </a:r>
          </a:p>
          <a:p>
            <a:pPr algn="ctr"/>
            <a:r>
              <a:rPr lang="en-AU" sz="3600" b="1" dirty="0"/>
              <a:t>Audience</a:t>
            </a:r>
          </a:p>
          <a:p>
            <a:pPr algn="ctr"/>
            <a:r>
              <a:rPr lang="en-AU" sz="3600" b="1" dirty="0"/>
              <a:t>Publisher</a:t>
            </a:r>
          </a:p>
        </p:txBody>
      </p:sp>
    </p:spTree>
    <p:extLst>
      <p:ext uri="{BB962C8B-B14F-4D97-AF65-F5344CB8AC3E}">
        <p14:creationId xmlns:p14="http://schemas.microsoft.com/office/powerpoint/2010/main" val="2977331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BODY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AU" dirty="0" smtClean="0"/>
              <a:t>	While you are reading you must  work out what is </a:t>
            </a:r>
            <a:r>
              <a:rPr lang="en-AU" b="1" dirty="0" smtClean="0"/>
              <a:t>similar</a:t>
            </a:r>
            <a:r>
              <a:rPr lang="en-AU" dirty="0" smtClean="0"/>
              <a:t> about the articles – </a:t>
            </a:r>
          </a:p>
          <a:p>
            <a:pPr algn="ctr">
              <a:buNone/>
            </a:pPr>
            <a:r>
              <a:rPr lang="en-AU" dirty="0" smtClean="0"/>
              <a:t>This will be discussed in paragraph 3.</a:t>
            </a:r>
          </a:p>
          <a:p>
            <a:pPr algn="ctr">
              <a:buNone/>
            </a:pPr>
            <a:r>
              <a:rPr lang="en-AU" dirty="0" smtClean="0"/>
              <a:t>You must also figure out what is </a:t>
            </a:r>
            <a:r>
              <a:rPr lang="en-AU" b="1" dirty="0" smtClean="0"/>
              <a:t>different</a:t>
            </a:r>
            <a:r>
              <a:rPr lang="en-AU" dirty="0" smtClean="0"/>
              <a:t> between the articles – </a:t>
            </a:r>
          </a:p>
          <a:p>
            <a:pPr algn="ctr">
              <a:buNone/>
            </a:pPr>
            <a:r>
              <a:rPr lang="en-AU" dirty="0" smtClean="0"/>
              <a:t>This will be discussed in paragraph 4.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Body - PARAGRAPH 1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AU" b="1" u="sng" dirty="0" smtClean="0"/>
              <a:t>ARTICLE </a:t>
            </a:r>
            <a:r>
              <a:rPr lang="en-AU" b="1" u="sng" dirty="0"/>
              <a:t>A</a:t>
            </a:r>
            <a:endParaRPr lang="en-AU" u="sng" dirty="0"/>
          </a:p>
          <a:p>
            <a:pPr>
              <a:buNone/>
            </a:pPr>
            <a:r>
              <a:rPr lang="en-AU" dirty="0" smtClean="0"/>
              <a:t>P1 </a:t>
            </a:r>
            <a:r>
              <a:rPr lang="en-AU" dirty="0"/>
              <a:t>– Article One</a:t>
            </a:r>
          </a:p>
          <a:p>
            <a:pPr>
              <a:buNone/>
            </a:pPr>
            <a:endParaRPr lang="en-AU" dirty="0"/>
          </a:p>
          <a:p>
            <a:pPr>
              <a:buNone/>
            </a:pPr>
            <a:r>
              <a:rPr lang="en-AU" dirty="0"/>
              <a:t>T – Topic Sentence </a:t>
            </a:r>
          </a:p>
          <a:p>
            <a:pPr>
              <a:buNone/>
            </a:pPr>
            <a:r>
              <a:rPr lang="en-AU" dirty="0"/>
              <a:t>This article </a:t>
            </a:r>
            <a:r>
              <a:rPr lang="en-AU" dirty="0" smtClean="0"/>
              <a:t>discusses …</a:t>
            </a:r>
            <a:endParaRPr lang="en-AU" dirty="0"/>
          </a:p>
          <a:p>
            <a:pPr>
              <a:buNone/>
            </a:pPr>
            <a:r>
              <a:rPr lang="en-AU" dirty="0"/>
              <a:t>E  - Example WITH quotes (tone and technique) </a:t>
            </a:r>
            <a:endParaRPr lang="en-AU" dirty="0" smtClean="0"/>
          </a:p>
          <a:p>
            <a:pPr>
              <a:buNone/>
            </a:pPr>
            <a:r>
              <a:rPr lang="en-AU" dirty="0" smtClean="0"/>
              <a:t>Author </a:t>
            </a:r>
            <a:r>
              <a:rPr lang="en-AU" dirty="0"/>
              <a:t>uses a series of rhetorical questions to support the idea that…</a:t>
            </a:r>
          </a:p>
          <a:p>
            <a:pPr>
              <a:buNone/>
            </a:pPr>
            <a:r>
              <a:rPr lang="en-AU" dirty="0"/>
              <a:t>E – Effect on reader/viewer </a:t>
            </a:r>
          </a:p>
          <a:p>
            <a:pPr>
              <a:buNone/>
            </a:pPr>
            <a:r>
              <a:rPr lang="en-AU" dirty="0"/>
              <a:t>L – This argument contrasts with the article by…</a:t>
            </a:r>
          </a:p>
          <a:p>
            <a:pPr>
              <a:buNone/>
            </a:pPr>
            <a:endParaRPr lang="en-AU" dirty="0"/>
          </a:p>
          <a:p>
            <a:pPr>
              <a:buNone/>
            </a:pPr>
            <a:r>
              <a:rPr lang="en-AU" dirty="0"/>
              <a:t>Expand on tone, supporting arguments and how the techniques are used to persuade the reader/viewer</a:t>
            </a: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Body - PARAGRAH 2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AU" b="1" u="sng" dirty="0" smtClean="0"/>
              <a:t>ARTICLE B</a:t>
            </a:r>
            <a:endParaRPr lang="en-AU" u="sng" dirty="0" smtClean="0"/>
          </a:p>
          <a:p>
            <a:pPr>
              <a:buNone/>
            </a:pPr>
            <a:r>
              <a:rPr lang="en-AU" dirty="0" smtClean="0"/>
              <a:t>P2 </a:t>
            </a:r>
            <a:r>
              <a:rPr lang="en-AU" dirty="0"/>
              <a:t>– Article One</a:t>
            </a:r>
          </a:p>
          <a:p>
            <a:pPr>
              <a:buNone/>
            </a:pPr>
            <a:endParaRPr lang="en-AU" dirty="0"/>
          </a:p>
          <a:p>
            <a:pPr>
              <a:buNone/>
            </a:pPr>
            <a:r>
              <a:rPr lang="en-AU" dirty="0"/>
              <a:t>T – Topic Sentence </a:t>
            </a:r>
          </a:p>
          <a:p>
            <a:pPr>
              <a:buNone/>
            </a:pPr>
            <a:r>
              <a:rPr lang="en-AU" dirty="0"/>
              <a:t>This article discusses …</a:t>
            </a:r>
          </a:p>
          <a:p>
            <a:pPr>
              <a:buNone/>
            </a:pPr>
            <a:r>
              <a:rPr lang="en-AU" dirty="0"/>
              <a:t>E  - Example WITH quotes (tone and technique) </a:t>
            </a:r>
          </a:p>
          <a:p>
            <a:pPr>
              <a:buNone/>
            </a:pPr>
            <a:r>
              <a:rPr lang="en-AU" dirty="0"/>
              <a:t>Author uses a series of rhetorical questions to support the idea that…</a:t>
            </a:r>
          </a:p>
          <a:p>
            <a:pPr>
              <a:buNone/>
            </a:pPr>
            <a:r>
              <a:rPr lang="en-AU" dirty="0"/>
              <a:t>E – Effect on reader/viewer </a:t>
            </a:r>
          </a:p>
          <a:p>
            <a:pPr>
              <a:buNone/>
            </a:pPr>
            <a:r>
              <a:rPr lang="en-AU" dirty="0"/>
              <a:t>L – This argument contrasts with the article by…</a:t>
            </a:r>
          </a:p>
          <a:p>
            <a:pPr>
              <a:buNone/>
            </a:pPr>
            <a:endParaRPr lang="en-AU" dirty="0"/>
          </a:p>
          <a:p>
            <a:pPr>
              <a:buNone/>
            </a:pPr>
            <a:r>
              <a:rPr lang="en-AU" dirty="0"/>
              <a:t>Expand on tone, supporting arguments and how the techniques are used to persuade the reader/viewer</a:t>
            </a:r>
          </a:p>
          <a:p>
            <a:pPr>
              <a:buNone/>
            </a:pPr>
            <a:endParaRPr lang="en-AU" dirty="0" smtClean="0"/>
          </a:p>
          <a:p>
            <a:pPr marL="0" indent="0" algn="ctr">
              <a:buNone/>
            </a:pPr>
            <a:r>
              <a:rPr lang="en-AU" b="1" dirty="0" smtClean="0"/>
              <a:t>YOU CAN NOT DISCUSS EVERY ELEMENT OF THE ARTICLE. CHOOSE THE MOST OBVIOUS</a:t>
            </a:r>
            <a:r>
              <a:rPr lang="en-AU" dirty="0" smtClean="0"/>
              <a:t>.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Body- PARAGRAPH 3</a:t>
            </a:r>
            <a:br>
              <a:rPr lang="en-AU" dirty="0" smtClean="0"/>
            </a:br>
            <a:r>
              <a:rPr lang="en-AU" dirty="0" smtClean="0"/>
              <a:t>SYNTHESIS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AU" b="1" dirty="0" smtClean="0"/>
              <a:t>SYNTHESIS FOR BOTH ARTICLES</a:t>
            </a:r>
            <a:endParaRPr lang="en-AU" dirty="0" smtClean="0"/>
          </a:p>
          <a:p>
            <a:pPr algn="ctr">
              <a:buNone/>
            </a:pPr>
            <a:r>
              <a:rPr lang="en-AU" dirty="0" smtClean="0"/>
              <a:t>	</a:t>
            </a:r>
            <a:r>
              <a:rPr lang="en-AU" sz="2400" dirty="0" smtClean="0"/>
              <a:t>This </a:t>
            </a:r>
            <a:r>
              <a:rPr lang="en-AU" sz="2400" dirty="0"/>
              <a:t>is where you take both articles and discuss the </a:t>
            </a:r>
            <a:r>
              <a:rPr lang="en-AU" sz="2400" dirty="0" smtClean="0"/>
              <a:t>SIMILARITIES between </a:t>
            </a:r>
            <a:r>
              <a:rPr lang="en-AU" sz="2400" dirty="0"/>
              <a:t>them</a:t>
            </a:r>
            <a:r>
              <a:rPr lang="en-AU" sz="2400" dirty="0" smtClean="0"/>
              <a:t>.</a:t>
            </a:r>
          </a:p>
          <a:p>
            <a:pPr algn="ctr">
              <a:buNone/>
            </a:pPr>
            <a:r>
              <a:rPr lang="en-AU" sz="2400" b="1" dirty="0" smtClean="0"/>
              <a:t>What </a:t>
            </a:r>
            <a:r>
              <a:rPr lang="en-AU" sz="2400" b="1" dirty="0"/>
              <a:t>do they have in common</a:t>
            </a:r>
            <a:r>
              <a:rPr lang="en-AU" sz="2400" b="1" dirty="0" smtClean="0"/>
              <a:t>?</a:t>
            </a:r>
          </a:p>
          <a:p>
            <a:pPr algn="ctr">
              <a:buNone/>
            </a:pPr>
            <a:r>
              <a:rPr lang="en-AU" sz="2400" dirty="0" smtClean="0"/>
              <a:t>This could be a few persuasive devices or the audience or the form or they may be both tabloid. Pick up anything that they have in common. </a:t>
            </a:r>
          </a:p>
          <a:p>
            <a:pPr algn="ctr">
              <a:buNone/>
            </a:pPr>
            <a:r>
              <a:rPr lang="en-AU" sz="2400" b="1" dirty="0" err="1"/>
              <a:t>Eg</a:t>
            </a:r>
            <a:r>
              <a:rPr lang="en-AU" sz="2400" b="1" dirty="0"/>
              <a:t>. Both opinion pieces use anecdotes to make the reader feel as though they are apart of the issue </a:t>
            </a:r>
            <a:r>
              <a:rPr lang="en-AU" sz="2400" b="1" dirty="0" smtClean="0"/>
              <a:t>…. (example, then effect)</a:t>
            </a:r>
          </a:p>
          <a:p>
            <a:pPr algn="ctr">
              <a:buNone/>
            </a:pPr>
            <a:endParaRPr lang="en-AU" dirty="0"/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Body - PARAGRAPH 4</a:t>
            </a:r>
            <a:br>
              <a:rPr lang="en-AU" dirty="0" smtClean="0"/>
            </a:br>
            <a:r>
              <a:rPr lang="en-AU" dirty="0" smtClean="0"/>
              <a:t>SYNTHESIS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AU" b="1" dirty="0" smtClean="0"/>
          </a:p>
          <a:p>
            <a:pPr algn="ctr">
              <a:buNone/>
            </a:pPr>
            <a:r>
              <a:rPr lang="en-AU" b="1" dirty="0" smtClean="0"/>
              <a:t>SYNTHESIS FOR BOTH ARTICLES</a:t>
            </a:r>
            <a:endParaRPr lang="en-AU" dirty="0" smtClean="0"/>
          </a:p>
          <a:p>
            <a:pPr>
              <a:buNone/>
            </a:pPr>
            <a:r>
              <a:rPr lang="en-AU" dirty="0" smtClean="0"/>
              <a:t>	 This is where you take both articles and discuss the DIFFERENCE between them. </a:t>
            </a:r>
          </a:p>
          <a:p>
            <a:pPr>
              <a:buNone/>
            </a:pPr>
            <a:r>
              <a:rPr lang="en-AU" dirty="0"/>
              <a:t> </a:t>
            </a:r>
            <a:r>
              <a:rPr lang="en-AU" dirty="0" smtClean="0"/>
              <a:t>What makes the articles stand out? Discuss this. </a:t>
            </a:r>
          </a:p>
          <a:p>
            <a:pPr>
              <a:buNone/>
            </a:pPr>
            <a:r>
              <a:rPr lang="en-AU" sz="2400" dirty="0" err="1" smtClean="0"/>
              <a:t>Eg</a:t>
            </a:r>
            <a:r>
              <a:rPr lang="en-AU" sz="2400" dirty="0" smtClean="0"/>
              <a:t>. Roger’s opinion piece uses loaded language and emotive appeal …. Whereas Keith’s letter to the editor uses a different approach relying on emotive language …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ragon">
  <a:themeElements>
    <a:clrScheme name="Dragon">
      <a:dk1>
        <a:sysClr val="windowText" lastClr="000000"/>
      </a:dk1>
      <a:lt1>
        <a:sysClr val="window" lastClr="FFFFFF"/>
      </a:lt1>
      <a:dk2>
        <a:srgbClr val="001B36"/>
      </a:dk2>
      <a:lt2>
        <a:srgbClr val="EDF8FE"/>
      </a:lt2>
      <a:accent1>
        <a:srgbClr val="477AB1"/>
      </a:accent1>
      <a:accent2>
        <a:srgbClr val="51848E"/>
      </a:accent2>
      <a:accent3>
        <a:srgbClr val="7B9B57"/>
      </a:accent3>
      <a:accent4>
        <a:srgbClr val="8B8D8C"/>
      </a:accent4>
      <a:accent5>
        <a:srgbClr val="8B7396"/>
      </a:accent5>
      <a:accent6>
        <a:srgbClr val="E89A53"/>
      </a:accent6>
      <a:hlink>
        <a:srgbClr val="0080FF"/>
      </a:hlink>
      <a:folHlink>
        <a:srgbClr val="FF00FF"/>
      </a:folHlink>
    </a:clrScheme>
    <a:fontScheme name="Dragon">
      <a:majorFont>
        <a:latin typeface="Maiandra GD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중고딕"/>
        <a:font script="Hans" typeface="隶书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ambria"/>
        <a:ea typeface=""/>
        <a:cs typeface=""/>
        <a:font script="Jpan" typeface="ＭＳ Ｐ明朝"/>
        <a:font script="Hang" typeface="HY견명조"/>
        <a:font script="Hans" typeface="华文楷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ragon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hueMod val="100000"/>
                <a:satMod val="250000"/>
              </a:schemeClr>
            </a:gs>
            <a:gs pos="75000">
              <a:schemeClr val="phClr">
                <a:tint val="80000"/>
                <a:shade val="100000"/>
                <a:hueMod val="100000"/>
                <a:satMod val="375000"/>
              </a:schemeClr>
            </a:gs>
            <a:gs pos="100000">
              <a:schemeClr val="phClr">
                <a:tint val="50000"/>
                <a:shade val="100000"/>
                <a:hueMod val="100000"/>
                <a:satMod val="5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50000"/>
                <a:hueMod val="100000"/>
                <a:satMod val="100000"/>
              </a:schemeClr>
              <a:schemeClr val="phClr">
                <a:tint val="100000"/>
                <a:shade val="75000"/>
                <a:hueMod val="100000"/>
                <a:satMod val="100000"/>
              </a:schemeClr>
            </a:duotone>
          </a:blip>
          <a:tile tx="0" ty="0" sx="50000" sy="50000" flip="none" algn="ctr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  <a:scene3d>
            <a:camera prst="orthographicFront" fov="0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2700" h="12700" prst="relaxedInset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  <a:outerShdw blurRad="44450" dist="50800" dir="3300000" sx="99000" sy="99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contrasting" dir="tl">
              <a:rot lat="0" lon="0" rev="14220000"/>
            </a:lightRig>
          </a:scene3d>
          <a:sp3d prstMaterial="dkEdge">
            <a:bevelT w="63500" h="63500"/>
            <a:bevelB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bg1">
                <a:tint val="100000"/>
                <a:shade val="100000"/>
                <a:hueMod val="100000"/>
                <a:satMod val="150000"/>
              </a:schemeClr>
            </a:gs>
            <a:gs pos="55000">
              <a:schemeClr val="bg1">
                <a:tint val="100000"/>
                <a:shade val="90000"/>
                <a:hueMod val="100000"/>
                <a:satMod val="375000"/>
              </a:schemeClr>
            </a:gs>
            <a:gs pos="100000">
              <a:schemeClr val="phClr">
                <a:tint val="88000"/>
                <a:shade val="100000"/>
                <a:hueMod val="100000"/>
                <a:satMod val="500000"/>
              </a:schemeClr>
            </a:gs>
          </a:gsLst>
          <a:lin ang="5400000" scaled="1"/>
        </a:gradFill>
        <a:blipFill>
          <a:blip xmlns:r="http://schemas.openxmlformats.org/officeDocument/2006/relationships" r:embed="rId2">
            <a:duotone>
              <a:schemeClr val="phClr">
                <a:shade val="30000"/>
                <a:satMod val="555000"/>
              </a:schemeClr>
              <a:schemeClr val="phClr">
                <a:tint val="96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Dragon</Template>
  <TotalTime>135</TotalTime>
  <Words>334</Words>
  <Application>Microsoft Office PowerPoint</Application>
  <PresentationFormat>On-screen Show (4:3)</PresentationFormat>
  <Paragraphs>78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Dragon</vt:lpstr>
      <vt:lpstr>Language Analysis</vt:lpstr>
      <vt:lpstr>INTRODUCTION</vt:lpstr>
      <vt:lpstr>INTRODUCTION</vt:lpstr>
      <vt:lpstr>PowerPoint Presentation</vt:lpstr>
      <vt:lpstr>BODY</vt:lpstr>
      <vt:lpstr>Body - PARAGRAPH 1</vt:lpstr>
      <vt:lpstr>Body - PARAGRAH 2</vt:lpstr>
      <vt:lpstr>Body- PARAGRAPH 3 SYNTHESIS</vt:lpstr>
      <vt:lpstr>Body - PARAGRAPH 4 SYNTHESIS </vt:lpstr>
      <vt:lpstr>CONCLUSION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Mirsadet</dc:creator>
  <cp:lastModifiedBy>LaToya</cp:lastModifiedBy>
  <cp:revision>23</cp:revision>
  <dcterms:created xsi:type="dcterms:W3CDTF">2010-05-31T03:55:49Z</dcterms:created>
  <dcterms:modified xsi:type="dcterms:W3CDTF">2011-11-17T10:08:19Z</dcterms:modified>
</cp:coreProperties>
</file>